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32918400" cy="21945600"/>
  <p:notesSz cx="9236075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530" kern="1200">
        <a:solidFill>
          <a:schemeClr val="tx2"/>
        </a:solidFill>
        <a:latin typeface="Arial" charset="0"/>
        <a:ea typeface="+mn-ea"/>
        <a:cs typeface="+mn-cs"/>
      </a:defRPr>
    </a:lvl1pPr>
    <a:lvl2pPr marL="481200" algn="l" rtl="0" fontAlgn="base">
      <a:spcBef>
        <a:spcPct val="0"/>
      </a:spcBef>
      <a:spcAft>
        <a:spcPct val="0"/>
      </a:spcAft>
      <a:defRPr sz="4530" kern="1200">
        <a:solidFill>
          <a:schemeClr val="tx2"/>
        </a:solidFill>
        <a:latin typeface="Arial" charset="0"/>
        <a:ea typeface="+mn-ea"/>
        <a:cs typeface="+mn-cs"/>
      </a:defRPr>
    </a:lvl2pPr>
    <a:lvl3pPr marL="962400" algn="l" rtl="0" fontAlgn="base">
      <a:spcBef>
        <a:spcPct val="0"/>
      </a:spcBef>
      <a:spcAft>
        <a:spcPct val="0"/>
      </a:spcAft>
      <a:defRPr sz="4530" kern="1200">
        <a:solidFill>
          <a:schemeClr val="tx2"/>
        </a:solidFill>
        <a:latin typeface="Arial" charset="0"/>
        <a:ea typeface="+mn-ea"/>
        <a:cs typeface="+mn-cs"/>
      </a:defRPr>
    </a:lvl3pPr>
    <a:lvl4pPr marL="1443601" algn="l" rtl="0" fontAlgn="base">
      <a:spcBef>
        <a:spcPct val="0"/>
      </a:spcBef>
      <a:spcAft>
        <a:spcPct val="0"/>
      </a:spcAft>
      <a:defRPr sz="4530" kern="1200">
        <a:solidFill>
          <a:schemeClr val="tx2"/>
        </a:solidFill>
        <a:latin typeface="Arial" charset="0"/>
        <a:ea typeface="+mn-ea"/>
        <a:cs typeface="+mn-cs"/>
      </a:defRPr>
    </a:lvl4pPr>
    <a:lvl5pPr marL="1924801" algn="l" rtl="0" fontAlgn="base">
      <a:spcBef>
        <a:spcPct val="0"/>
      </a:spcBef>
      <a:spcAft>
        <a:spcPct val="0"/>
      </a:spcAft>
      <a:defRPr sz="4530" kern="1200">
        <a:solidFill>
          <a:schemeClr val="tx2"/>
        </a:solidFill>
        <a:latin typeface="Arial" charset="0"/>
        <a:ea typeface="+mn-ea"/>
        <a:cs typeface="+mn-cs"/>
      </a:defRPr>
    </a:lvl5pPr>
    <a:lvl6pPr marL="2406002" algn="l" defTabSz="962400" rtl="0" eaLnBrk="1" latinLnBrk="0" hangingPunct="1">
      <a:defRPr sz="4530" kern="1200">
        <a:solidFill>
          <a:schemeClr val="tx2"/>
        </a:solidFill>
        <a:latin typeface="Arial" charset="0"/>
        <a:ea typeface="+mn-ea"/>
        <a:cs typeface="+mn-cs"/>
      </a:defRPr>
    </a:lvl6pPr>
    <a:lvl7pPr marL="2887203" algn="l" defTabSz="962400" rtl="0" eaLnBrk="1" latinLnBrk="0" hangingPunct="1">
      <a:defRPr sz="4530" kern="1200">
        <a:solidFill>
          <a:schemeClr val="tx2"/>
        </a:solidFill>
        <a:latin typeface="Arial" charset="0"/>
        <a:ea typeface="+mn-ea"/>
        <a:cs typeface="+mn-cs"/>
      </a:defRPr>
    </a:lvl7pPr>
    <a:lvl8pPr marL="3368403" algn="l" defTabSz="962400" rtl="0" eaLnBrk="1" latinLnBrk="0" hangingPunct="1">
      <a:defRPr sz="4530" kern="1200">
        <a:solidFill>
          <a:schemeClr val="tx2"/>
        </a:solidFill>
        <a:latin typeface="Arial" charset="0"/>
        <a:ea typeface="+mn-ea"/>
        <a:cs typeface="+mn-cs"/>
      </a:defRPr>
    </a:lvl8pPr>
    <a:lvl9pPr marL="3849603" algn="l" defTabSz="962400" rtl="0" eaLnBrk="1" latinLnBrk="0" hangingPunct="1">
      <a:defRPr sz="453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056" userDrawn="1">
          <p15:clr>
            <a:srgbClr val="A4A3A4"/>
          </p15:clr>
        </p15:guide>
        <p15:guide id="2" orient="horz" pos="13660" userDrawn="1">
          <p15:clr>
            <a:srgbClr val="A4A3A4"/>
          </p15:clr>
        </p15:guide>
        <p15:guide id="3" orient="horz" pos="2304" userDrawn="1">
          <p15:clr>
            <a:srgbClr val="A4A3A4"/>
          </p15:clr>
        </p15:guide>
        <p15:guide id="4" orient="horz" pos="164" userDrawn="1">
          <p15:clr>
            <a:srgbClr val="A4A3A4"/>
          </p15:clr>
        </p15:guide>
        <p15:guide id="5" orient="horz" pos="2688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7" orient="horz" pos="7104" userDrawn="1">
          <p15:clr>
            <a:srgbClr val="A4A3A4"/>
          </p15:clr>
        </p15:guide>
        <p15:guide id="8" pos="15380" userDrawn="1">
          <p15:clr>
            <a:srgbClr val="A4A3A4"/>
          </p15:clr>
        </p15:guide>
        <p15:guide id="9" pos="20520" userDrawn="1">
          <p15:clr>
            <a:srgbClr val="A4A3A4"/>
          </p15:clr>
        </p15:guide>
        <p15:guide id="10" pos="5400" userDrawn="1">
          <p15:clr>
            <a:srgbClr val="A4A3A4"/>
          </p15:clr>
        </p15:guide>
        <p15:guide id="11" pos="10152" userDrawn="1">
          <p15:clr>
            <a:srgbClr val="A4A3A4"/>
          </p15:clr>
        </p15:guide>
        <p15:guide id="12" pos="216" userDrawn="1">
          <p15:clr>
            <a:srgbClr val="A4A3A4"/>
          </p15:clr>
        </p15:guide>
        <p15:guide id="13" pos="49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B15C43-CF24-095C-1903-3A2F5849C2FC}" name="Cartus, Abigail Rebecca" initials="AC" userId="S::ARC414@pitt.edu::79f0561f-b0a7-4882-be92-43bb1b7b03b5" providerId="AD"/>
  <p188:author id="{C74C64F4-10AF-B796-CC70-03C239315D98}" name="Wang, Li" initials="LW" userId="S::LIW29@pitt.edu::77a34ab5-b27d-4d55-af5a-f7199694f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ison Morris" initials="AG" lastIdx="11" clrIdx="0"/>
  <p:cmAuthor id="1" name="morrisam" initials="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1C"/>
    <a:srgbClr val="003594"/>
    <a:srgbClr val="FFFFE9"/>
    <a:srgbClr val="97A4C7"/>
    <a:srgbClr val="362F6B"/>
    <a:srgbClr val="85B6FF"/>
    <a:srgbClr val="E9EFFF"/>
    <a:srgbClr val="A7CBFF"/>
    <a:srgbClr val="63A2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34286-F3A1-BC78-AD30-E06A544490B8}" v="20" dt="2025-09-18T18:00:07.020"/>
    <p1510:client id="{BEB0BAE5-6F04-974B-9FE9-4AEBE6F1E1F4}" v="100" dt="2025-09-18T20:13:47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22" autoAdjust="0"/>
    <p:restoredTop sz="99539" autoAdjust="0"/>
  </p:normalViewPr>
  <p:slideViewPr>
    <p:cSldViewPr>
      <p:cViewPr varScale="1">
        <p:scale>
          <a:sx n="39" d="100"/>
          <a:sy n="39" d="100"/>
        </p:scale>
        <p:origin x="744" y="64"/>
      </p:cViewPr>
      <p:guideLst>
        <p:guide orient="horz" pos="13056"/>
        <p:guide orient="horz" pos="13660"/>
        <p:guide orient="horz" pos="2304"/>
        <p:guide orient="horz" pos="164"/>
        <p:guide orient="horz" pos="2688"/>
        <p:guide orient="horz" pos="576"/>
        <p:guide orient="horz" pos="7104"/>
        <p:guide pos="15380"/>
        <p:guide pos="20520"/>
        <p:guide pos="5400"/>
        <p:guide pos="10152"/>
        <p:guide pos="216"/>
        <p:guide pos="4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0813" y="0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0813" y="6657975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58E3815-8113-4819-89A0-96410AFD8A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48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t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0813" y="0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49538" y="527050"/>
            <a:ext cx="3938587" cy="2625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3328988"/>
            <a:ext cx="7388225" cy="315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0813" y="6657975"/>
            <a:ext cx="40036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66" tIns="45833" rIns="91666" bIns="4583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F48CED7-C40C-4F1F-ADB3-1CEFA121F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46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24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81200" algn="l" rtl="0" eaLnBrk="0" fontAlgn="base" hangingPunct="0">
      <a:spcBef>
        <a:spcPct val="30000"/>
      </a:spcBef>
      <a:spcAft>
        <a:spcPct val="0"/>
      </a:spcAft>
      <a:defRPr sz="1224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62400" algn="l" rtl="0" eaLnBrk="0" fontAlgn="base" hangingPunct="0">
      <a:spcBef>
        <a:spcPct val="30000"/>
      </a:spcBef>
      <a:spcAft>
        <a:spcPct val="0"/>
      </a:spcAft>
      <a:defRPr sz="1224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443601" algn="l" rtl="0" eaLnBrk="0" fontAlgn="base" hangingPunct="0">
      <a:spcBef>
        <a:spcPct val="30000"/>
      </a:spcBef>
      <a:spcAft>
        <a:spcPct val="0"/>
      </a:spcAft>
      <a:defRPr sz="1224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924801" algn="l" rtl="0" eaLnBrk="0" fontAlgn="base" hangingPunct="0">
      <a:spcBef>
        <a:spcPct val="30000"/>
      </a:spcBef>
      <a:spcAft>
        <a:spcPct val="0"/>
      </a:spcAft>
      <a:defRPr sz="1224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406002" algn="l" defTabSz="962400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6pPr>
    <a:lvl7pPr marL="2887203" algn="l" defTabSz="962400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7pPr>
    <a:lvl8pPr marL="3368403" algn="l" defTabSz="962400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8pPr>
    <a:lvl9pPr marL="3849603" algn="l" defTabSz="962400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49538" y="527050"/>
            <a:ext cx="3938587" cy="2625725"/>
          </a:xfrm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6818087"/>
            <a:ext cx="27981275" cy="4702628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12435115"/>
            <a:ext cx="23044150" cy="5609772"/>
          </a:xfrm>
          <a:prstGeom prst="rect">
            <a:avLst/>
          </a:prstGeom>
        </p:spPr>
        <p:txBody>
          <a:bodyPr lIns="78602" tIns="39301" rIns="78602" bIns="39301"/>
          <a:lstStyle>
            <a:lvl1pPr marL="0" indent="0" algn="ctr">
              <a:buNone/>
              <a:defRPr/>
            </a:lvl1pPr>
            <a:lvl2pPr marL="456401" indent="0" algn="ctr">
              <a:buNone/>
              <a:defRPr/>
            </a:lvl2pPr>
            <a:lvl3pPr marL="912803" indent="0" algn="ctr">
              <a:buNone/>
              <a:defRPr/>
            </a:lvl3pPr>
            <a:lvl4pPr marL="1369204" indent="0" algn="ctr">
              <a:buNone/>
              <a:defRPr/>
            </a:lvl4pPr>
            <a:lvl5pPr marL="1825605" indent="0" algn="ctr">
              <a:buNone/>
              <a:defRPr/>
            </a:lvl5pPr>
            <a:lvl6pPr marL="2282008" indent="0" algn="ctr">
              <a:buNone/>
              <a:defRPr/>
            </a:lvl6pPr>
            <a:lvl7pPr marL="2738409" indent="0" algn="ctr">
              <a:buNone/>
              <a:defRPr/>
            </a:lvl7pPr>
            <a:lvl8pPr marL="3194811" indent="0" algn="ctr">
              <a:buNone/>
              <a:defRPr/>
            </a:lvl8pPr>
            <a:lvl9pPr marL="365121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5119915"/>
            <a:ext cx="29625925" cy="14483444"/>
          </a:xfrm>
          <a:prstGeom prst="rect">
            <a:avLst/>
          </a:prstGeom>
        </p:spPr>
        <p:txBody>
          <a:bodyPr lIns="78602" tIns="39301" rIns="78602" bIns="3930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4102444"/>
            <a:ext cx="27981275" cy="4357915"/>
          </a:xfrm>
          <a:prstGeom prst="rect">
            <a:avLst/>
          </a:prstGeom>
        </p:spPr>
        <p:txBody>
          <a:bodyPr lIns="78602" tIns="39301" rIns="78602" bIns="39301" anchor="t"/>
          <a:lstStyle>
            <a:lvl1pPr algn="l">
              <a:defRPr sz="39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9301844"/>
            <a:ext cx="27981275" cy="4800600"/>
          </a:xfrm>
          <a:prstGeom prst="rect">
            <a:avLst/>
          </a:prstGeom>
        </p:spPr>
        <p:txBody>
          <a:bodyPr lIns="78602" tIns="39301" rIns="78602" bIns="39301" anchor="b"/>
          <a:lstStyle>
            <a:lvl1pPr marL="0" indent="0">
              <a:buNone/>
              <a:defRPr sz="1974"/>
            </a:lvl1pPr>
            <a:lvl2pPr marL="456401" indent="0">
              <a:buNone/>
              <a:defRPr sz="1742"/>
            </a:lvl2pPr>
            <a:lvl3pPr marL="912803" indent="0">
              <a:buNone/>
              <a:defRPr sz="1626"/>
            </a:lvl3pPr>
            <a:lvl4pPr marL="1369204" indent="0">
              <a:buNone/>
              <a:defRPr sz="1394"/>
            </a:lvl4pPr>
            <a:lvl5pPr marL="1825605" indent="0">
              <a:buNone/>
              <a:defRPr sz="1394"/>
            </a:lvl5pPr>
            <a:lvl6pPr marL="2282008" indent="0">
              <a:buNone/>
              <a:defRPr sz="1394"/>
            </a:lvl6pPr>
            <a:lvl7pPr marL="2738409" indent="0">
              <a:buNone/>
              <a:defRPr sz="1394"/>
            </a:lvl7pPr>
            <a:lvl8pPr marL="3194811" indent="0">
              <a:buNone/>
              <a:defRPr sz="1394"/>
            </a:lvl8pPr>
            <a:lvl9pPr marL="3651212" indent="0">
              <a:buNone/>
              <a:defRPr sz="139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8" y="5119915"/>
            <a:ext cx="14736763" cy="14483444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 sz="2787"/>
            </a:lvl1pPr>
            <a:lvl2pPr>
              <a:defRPr sz="2439"/>
            </a:lvl2pPr>
            <a:lvl3pPr>
              <a:defRPr sz="1974"/>
            </a:lvl3pPr>
            <a:lvl4pPr>
              <a:defRPr sz="1742"/>
            </a:lvl4pPr>
            <a:lvl5pPr>
              <a:defRPr sz="1742"/>
            </a:lvl5pPr>
            <a:lvl6pPr>
              <a:defRPr sz="1742"/>
            </a:lvl6pPr>
            <a:lvl7pPr>
              <a:defRPr sz="1742"/>
            </a:lvl7pPr>
            <a:lvl8pPr>
              <a:defRPr sz="1742"/>
            </a:lvl8pPr>
            <a:lvl9pPr>
              <a:defRPr sz="1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5119915"/>
            <a:ext cx="14736763" cy="14483444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 sz="2787"/>
            </a:lvl1pPr>
            <a:lvl2pPr>
              <a:defRPr sz="2439"/>
            </a:lvl2pPr>
            <a:lvl3pPr>
              <a:defRPr sz="1974"/>
            </a:lvl3pPr>
            <a:lvl4pPr>
              <a:defRPr sz="1742"/>
            </a:lvl4pPr>
            <a:lvl5pPr>
              <a:defRPr sz="1742"/>
            </a:lvl5pPr>
            <a:lvl6pPr>
              <a:defRPr sz="1742"/>
            </a:lvl6pPr>
            <a:lvl7pPr>
              <a:defRPr sz="1742"/>
            </a:lvl7pPr>
            <a:lvl8pPr>
              <a:defRPr sz="1742"/>
            </a:lvl8pPr>
            <a:lvl9pPr>
              <a:defRPr sz="17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9" y="4913085"/>
            <a:ext cx="14544675" cy="2046515"/>
          </a:xfrm>
          <a:prstGeom prst="rect">
            <a:avLst/>
          </a:prstGeom>
        </p:spPr>
        <p:txBody>
          <a:bodyPr lIns="78602" tIns="39301" rIns="78602" bIns="39301" anchor="b"/>
          <a:lstStyle>
            <a:lvl1pPr marL="0" indent="0">
              <a:buNone/>
              <a:defRPr sz="2439" b="1"/>
            </a:lvl1pPr>
            <a:lvl2pPr marL="456401" indent="0">
              <a:buNone/>
              <a:defRPr sz="1974" b="1"/>
            </a:lvl2pPr>
            <a:lvl3pPr marL="912803" indent="0">
              <a:buNone/>
              <a:defRPr sz="1742" b="1"/>
            </a:lvl3pPr>
            <a:lvl4pPr marL="1369204" indent="0">
              <a:buNone/>
              <a:defRPr sz="1626" b="1"/>
            </a:lvl4pPr>
            <a:lvl5pPr marL="1825605" indent="0">
              <a:buNone/>
              <a:defRPr sz="1626" b="1"/>
            </a:lvl5pPr>
            <a:lvl6pPr marL="2282008" indent="0">
              <a:buNone/>
              <a:defRPr sz="1626" b="1"/>
            </a:lvl6pPr>
            <a:lvl7pPr marL="2738409" indent="0">
              <a:buNone/>
              <a:defRPr sz="1626" b="1"/>
            </a:lvl7pPr>
            <a:lvl8pPr marL="3194811" indent="0">
              <a:buNone/>
              <a:defRPr sz="1626" b="1"/>
            </a:lvl8pPr>
            <a:lvl9pPr marL="3651212" indent="0">
              <a:buNone/>
              <a:defRPr sz="16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9" y="6959600"/>
            <a:ext cx="14544675" cy="12643757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 sz="2439"/>
            </a:lvl1pPr>
            <a:lvl2pPr>
              <a:defRPr sz="1974"/>
            </a:lvl2pPr>
            <a:lvl3pPr>
              <a:defRPr sz="1742"/>
            </a:lvl3pPr>
            <a:lvl4pPr>
              <a:defRPr sz="1626"/>
            </a:lvl4pPr>
            <a:lvl5pPr>
              <a:defRPr sz="1626"/>
            </a:lvl5pPr>
            <a:lvl6pPr>
              <a:defRPr sz="1626"/>
            </a:lvl6pPr>
            <a:lvl7pPr>
              <a:defRPr sz="1626"/>
            </a:lvl7pPr>
            <a:lvl8pPr>
              <a:defRPr sz="1626"/>
            </a:lvl8pPr>
            <a:lvl9pPr>
              <a:defRPr sz="16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4913085"/>
            <a:ext cx="14549438" cy="2046515"/>
          </a:xfrm>
          <a:prstGeom prst="rect">
            <a:avLst/>
          </a:prstGeom>
        </p:spPr>
        <p:txBody>
          <a:bodyPr lIns="78602" tIns="39301" rIns="78602" bIns="39301" anchor="b"/>
          <a:lstStyle>
            <a:lvl1pPr marL="0" indent="0">
              <a:buNone/>
              <a:defRPr sz="2439" b="1"/>
            </a:lvl1pPr>
            <a:lvl2pPr marL="456401" indent="0">
              <a:buNone/>
              <a:defRPr sz="1974" b="1"/>
            </a:lvl2pPr>
            <a:lvl3pPr marL="912803" indent="0">
              <a:buNone/>
              <a:defRPr sz="1742" b="1"/>
            </a:lvl3pPr>
            <a:lvl4pPr marL="1369204" indent="0">
              <a:buNone/>
              <a:defRPr sz="1626" b="1"/>
            </a:lvl4pPr>
            <a:lvl5pPr marL="1825605" indent="0">
              <a:buNone/>
              <a:defRPr sz="1626" b="1"/>
            </a:lvl5pPr>
            <a:lvl6pPr marL="2282008" indent="0">
              <a:buNone/>
              <a:defRPr sz="1626" b="1"/>
            </a:lvl6pPr>
            <a:lvl7pPr marL="2738409" indent="0">
              <a:buNone/>
              <a:defRPr sz="1626" b="1"/>
            </a:lvl7pPr>
            <a:lvl8pPr marL="3194811" indent="0">
              <a:buNone/>
              <a:defRPr sz="1626" b="1"/>
            </a:lvl8pPr>
            <a:lvl9pPr marL="3651212" indent="0">
              <a:buNone/>
              <a:defRPr sz="16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6959600"/>
            <a:ext cx="14549438" cy="12643757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 sz="2439"/>
            </a:lvl1pPr>
            <a:lvl2pPr>
              <a:defRPr sz="1974"/>
            </a:lvl2pPr>
            <a:lvl3pPr>
              <a:defRPr sz="1742"/>
            </a:lvl3pPr>
            <a:lvl4pPr>
              <a:defRPr sz="1626"/>
            </a:lvl4pPr>
            <a:lvl5pPr>
              <a:defRPr sz="1626"/>
            </a:lvl5pPr>
            <a:lvl6pPr>
              <a:defRPr sz="1626"/>
            </a:lvl6pPr>
            <a:lvl7pPr>
              <a:defRPr sz="1626"/>
            </a:lvl7pPr>
            <a:lvl8pPr>
              <a:defRPr sz="1626"/>
            </a:lvl8pPr>
            <a:lvl9pPr>
              <a:defRPr sz="16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4485"/>
            <a:ext cx="10829925" cy="3717472"/>
          </a:xfrm>
          <a:prstGeom prst="rect">
            <a:avLst/>
          </a:prstGeom>
        </p:spPr>
        <p:txBody>
          <a:bodyPr lIns="78602" tIns="39301" rIns="78602" bIns="39301"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4" y="874487"/>
            <a:ext cx="18402300" cy="18728872"/>
          </a:xfrm>
          <a:prstGeom prst="rect">
            <a:avLst/>
          </a:prstGeom>
        </p:spPr>
        <p:txBody>
          <a:bodyPr lIns="78602" tIns="39301" rIns="78602" bIns="39301"/>
          <a:lstStyle>
            <a:lvl1pPr>
              <a:defRPr sz="3252"/>
            </a:lvl1pPr>
            <a:lvl2pPr>
              <a:defRPr sz="2787"/>
            </a:lvl2pPr>
            <a:lvl3pPr>
              <a:defRPr sz="2439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9" y="4591959"/>
            <a:ext cx="10829925" cy="15011400"/>
          </a:xfrm>
          <a:prstGeom prst="rect">
            <a:avLst/>
          </a:prstGeom>
        </p:spPr>
        <p:txBody>
          <a:bodyPr lIns="78602" tIns="39301" rIns="78602" bIns="39301"/>
          <a:lstStyle>
            <a:lvl1pPr marL="0" indent="0">
              <a:buNone/>
              <a:defRPr sz="1394"/>
            </a:lvl1pPr>
            <a:lvl2pPr marL="456401" indent="0">
              <a:buNone/>
              <a:defRPr sz="1161"/>
            </a:lvl2pPr>
            <a:lvl3pPr marL="912803" indent="0">
              <a:buNone/>
              <a:defRPr sz="1045"/>
            </a:lvl3pPr>
            <a:lvl4pPr marL="1369204" indent="0">
              <a:buNone/>
              <a:defRPr sz="929"/>
            </a:lvl4pPr>
            <a:lvl5pPr marL="1825605" indent="0">
              <a:buNone/>
              <a:defRPr sz="929"/>
            </a:lvl5pPr>
            <a:lvl6pPr marL="2282008" indent="0">
              <a:buNone/>
              <a:defRPr sz="929"/>
            </a:lvl6pPr>
            <a:lvl7pPr marL="2738409" indent="0">
              <a:buNone/>
              <a:defRPr sz="929"/>
            </a:lvl7pPr>
            <a:lvl8pPr marL="3194811" indent="0">
              <a:buNone/>
              <a:defRPr sz="929"/>
            </a:lvl8pPr>
            <a:lvl9pPr marL="3651212" indent="0">
              <a:buNone/>
              <a:defRPr sz="92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15361558"/>
            <a:ext cx="19751675" cy="1814285"/>
          </a:xfrm>
          <a:prstGeom prst="rect">
            <a:avLst/>
          </a:prstGeom>
        </p:spPr>
        <p:txBody>
          <a:bodyPr lIns="78602" tIns="39301" rIns="78602" bIns="39301" anchor="b"/>
          <a:lstStyle>
            <a:lvl1pPr algn="l">
              <a:defRPr sz="19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1" y="1961245"/>
            <a:ext cx="19751675" cy="13166271"/>
          </a:xfrm>
          <a:prstGeom prst="rect">
            <a:avLst/>
          </a:prstGeom>
        </p:spPr>
        <p:txBody>
          <a:bodyPr lIns="78602" tIns="39301" rIns="78602" bIns="39301"/>
          <a:lstStyle>
            <a:lvl1pPr marL="0" indent="0">
              <a:buNone/>
              <a:defRPr sz="3252"/>
            </a:lvl1pPr>
            <a:lvl2pPr marL="456401" indent="0">
              <a:buNone/>
              <a:defRPr sz="2787"/>
            </a:lvl2pPr>
            <a:lvl3pPr marL="912803" indent="0">
              <a:buNone/>
              <a:defRPr sz="2439"/>
            </a:lvl3pPr>
            <a:lvl4pPr marL="1369204" indent="0">
              <a:buNone/>
              <a:defRPr sz="1974"/>
            </a:lvl4pPr>
            <a:lvl5pPr marL="1825605" indent="0">
              <a:buNone/>
              <a:defRPr sz="1974"/>
            </a:lvl5pPr>
            <a:lvl6pPr marL="2282008" indent="0">
              <a:buNone/>
              <a:defRPr sz="1974"/>
            </a:lvl6pPr>
            <a:lvl7pPr marL="2738409" indent="0">
              <a:buNone/>
              <a:defRPr sz="1974"/>
            </a:lvl7pPr>
            <a:lvl8pPr marL="3194811" indent="0">
              <a:buNone/>
              <a:defRPr sz="1974"/>
            </a:lvl8pPr>
            <a:lvl9pPr marL="3651212" indent="0">
              <a:buNone/>
              <a:defRPr sz="1974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1" y="17175845"/>
            <a:ext cx="19751675" cy="2574471"/>
          </a:xfrm>
          <a:prstGeom prst="rect">
            <a:avLst/>
          </a:prstGeom>
        </p:spPr>
        <p:txBody>
          <a:bodyPr lIns="78602" tIns="39301" rIns="78602" bIns="39301"/>
          <a:lstStyle>
            <a:lvl1pPr marL="0" indent="0">
              <a:buNone/>
              <a:defRPr sz="1394"/>
            </a:lvl1pPr>
            <a:lvl2pPr marL="456401" indent="0">
              <a:buNone/>
              <a:defRPr sz="1161"/>
            </a:lvl2pPr>
            <a:lvl3pPr marL="912803" indent="0">
              <a:buNone/>
              <a:defRPr sz="1045"/>
            </a:lvl3pPr>
            <a:lvl4pPr marL="1369204" indent="0">
              <a:buNone/>
              <a:defRPr sz="929"/>
            </a:lvl4pPr>
            <a:lvl5pPr marL="1825605" indent="0">
              <a:buNone/>
              <a:defRPr sz="929"/>
            </a:lvl5pPr>
            <a:lvl6pPr marL="2282008" indent="0">
              <a:buNone/>
              <a:defRPr sz="929"/>
            </a:lvl6pPr>
            <a:lvl7pPr marL="2738409" indent="0">
              <a:buNone/>
              <a:defRPr sz="929"/>
            </a:lvl7pPr>
            <a:lvl8pPr marL="3194811" indent="0">
              <a:buNone/>
              <a:defRPr sz="929"/>
            </a:lvl8pPr>
            <a:lvl9pPr marL="3651212" indent="0">
              <a:buNone/>
              <a:defRPr sz="92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5119915"/>
            <a:ext cx="29625925" cy="14483444"/>
          </a:xfrm>
          <a:prstGeom prst="rect">
            <a:avLst/>
          </a:prstGeom>
        </p:spPr>
        <p:txBody>
          <a:bodyPr vert="eaVert" lIns="78602" tIns="39301" rIns="78602" bIns="3930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5" y="878115"/>
            <a:ext cx="7405688" cy="18725244"/>
          </a:xfrm>
          <a:prstGeom prst="rect">
            <a:avLst/>
          </a:prstGeom>
        </p:spPr>
        <p:txBody>
          <a:bodyPr vert="eaVert"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878115"/>
            <a:ext cx="22067837" cy="18725244"/>
          </a:xfrm>
          <a:prstGeom prst="rect">
            <a:avLst/>
          </a:prstGeom>
        </p:spPr>
        <p:txBody>
          <a:bodyPr vert="eaVert" lIns="78602" tIns="39301" rIns="78602" bIns="3930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878115"/>
            <a:ext cx="29625925" cy="3657600"/>
          </a:xfrm>
          <a:prstGeom prst="rect">
            <a:avLst/>
          </a:prstGeom>
        </p:spPr>
        <p:txBody>
          <a:bodyPr lIns="78602" tIns="39301" rIns="78602" bIns="3930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46239" y="5119915"/>
            <a:ext cx="29625925" cy="14483444"/>
          </a:xfrm>
          <a:prstGeom prst="rect">
            <a:avLst/>
          </a:prstGeom>
        </p:spPr>
        <p:txBody>
          <a:bodyPr lIns="78602" tIns="39301" rIns="78602" bIns="39301"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shade val="30000"/>
                <a:satMod val="200000"/>
                <a:alpha val="4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/>
          <p:cNvSpPr txBox="1">
            <a:spLocks noChangeArrowheads="1"/>
          </p:cNvSpPr>
          <p:nvPr/>
        </p:nvSpPr>
        <p:spPr bwMode="auto">
          <a:xfrm>
            <a:off x="11201400" y="4114800"/>
            <a:ext cx="10504488" cy="7326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23856" tIns="61928" rIns="123856" bIns="61928">
            <a:spAutoFit/>
          </a:bodyPr>
          <a:lstStyle/>
          <a:p>
            <a:pPr algn="ctr" defTabSz="2972949">
              <a:spcBef>
                <a:spcPct val="50000"/>
              </a:spcBef>
              <a:defRPr/>
            </a:pPr>
            <a:endParaRPr lang="en-US" sz="3948" dirty="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defTabSz="2972949" rtl="0" eaLnBrk="0" fontAlgn="base" hangingPunct="0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2972949" rtl="0" eaLnBrk="0" fontAlgn="base" hangingPunct="0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2pPr>
      <a:lvl3pPr algn="ctr" defTabSz="2972949" rtl="0" eaLnBrk="0" fontAlgn="base" hangingPunct="0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3pPr>
      <a:lvl4pPr algn="ctr" defTabSz="2972949" rtl="0" eaLnBrk="0" fontAlgn="base" hangingPunct="0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4pPr>
      <a:lvl5pPr algn="ctr" defTabSz="2972949" rtl="0" eaLnBrk="0" fontAlgn="base" hangingPunct="0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5pPr>
      <a:lvl6pPr marL="456401" algn="ctr" defTabSz="2972949" rtl="0" fontAlgn="base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6pPr>
      <a:lvl7pPr marL="912803" algn="ctr" defTabSz="2972949" rtl="0" fontAlgn="base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7pPr>
      <a:lvl8pPr marL="1369204" algn="ctr" defTabSz="2972949" rtl="0" fontAlgn="base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8pPr>
      <a:lvl9pPr marL="1825605" algn="ctr" defTabSz="2972949" rtl="0" fontAlgn="base">
        <a:spcBef>
          <a:spcPct val="0"/>
        </a:spcBef>
        <a:spcAft>
          <a:spcPct val="0"/>
        </a:spcAft>
        <a:defRPr sz="8826" b="1">
          <a:solidFill>
            <a:schemeClr val="bg1"/>
          </a:solidFill>
          <a:latin typeface="Arial" pitchFamily="34" charset="0"/>
        </a:defRPr>
      </a:lvl9pPr>
    </p:titleStyle>
    <p:bodyStyle>
      <a:lvl1pPr marL="1114064" indent="-1114064" algn="l" defTabSz="2972949" rtl="0" eaLnBrk="0" fontAlgn="base" hangingPunct="0">
        <a:spcBef>
          <a:spcPct val="20000"/>
        </a:spcBef>
        <a:spcAft>
          <a:spcPct val="0"/>
        </a:spcAft>
        <a:buChar char="•"/>
        <a:defRPr sz="2323">
          <a:solidFill>
            <a:schemeClr val="tx1"/>
          </a:solidFill>
          <a:latin typeface="+mn-lt"/>
          <a:ea typeface="+mn-ea"/>
          <a:cs typeface="+mn-cs"/>
        </a:defRPr>
      </a:lvl1pPr>
      <a:lvl2pPr marL="2415124" indent="-928650" algn="l" defTabSz="2972949" rtl="0" eaLnBrk="0" fontAlgn="base" hangingPunct="0">
        <a:spcBef>
          <a:spcPct val="20000"/>
        </a:spcBef>
        <a:spcAft>
          <a:spcPct val="0"/>
        </a:spcAft>
        <a:buChar char="–"/>
        <a:defRPr sz="4877">
          <a:solidFill>
            <a:schemeClr val="tx1"/>
          </a:solidFill>
          <a:latin typeface="+mn-lt"/>
        </a:defRPr>
      </a:lvl2pPr>
      <a:lvl3pPr marL="3716187" indent="-743238" algn="l" defTabSz="2972949" rtl="0" eaLnBrk="0" fontAlgn="base" hangingPunct="0">
        <a:spcBef>
          <a:spcPct val="20000"/>
        </a:spcBef>
        <a:spcAft>
          <a:spcPct val="0"/>
        </a:spcAft>
        <a:buChar char="•"/>
        <a:defRPr sz="4181">
          <a:solidFill>
            <a:schemeClr val="tx1"/>
          </a:solidFill>
          <a:latin typeface="+mn-lt"/>
        </a:defRPr>
      </a:lvl3pPr>
      <a:lvl4pPr marL="5202660" indent="-741653" algn="l" defTabSz="2972949" rtl="0" eaLnBrk="0" fontAlgn="base" hangingPunct="0">
        <a:spcBef>
          <a:spcPct val="20000"/>
        </a:spcBef>
        <a:spcAft>
          <a:spcPct val="0"/>
        </a:spcAft>
        <a:buChar char="–"/>
        <a:defRPr sz="3252">
          <a:solidFill>
            <a:schemeClr val="tx1"/>
          </a:solidFill>
          <a:latin typeface="+mn-lt"/>
        </a:defRPr>
      </a:lvl4pPr>
      <a:lvl5pPr marL="6689134" indent="-743238" algn="l" defTabSz="2972949" rtl="0" eaLnBrk="0" fontAlgn="base" hangingPunct="0">
        <a:spcBef>
          <a:spcPct val="20000"/>
        </a:spcBef>
        <a:spcAft>
          <a:spcPct val="0"/>
        </a:spcAft>
        <a:buChar char="»"/>
        <a:defRPr sz="3252">
          <a:solidFill>
            <a:schemeClr val="tx1"/>
          </a:solidFill>
          <a:latin typeface="+mn-lt"/>
        </a:defRPr>
      </a:lvl5pPr>
      <a:lvl6pPr marL="7145536" indent="-743238" algn="l" defTabSz="2972949" rtl="0" fontAlgn="base">
        <a:spcBef>
          <a:spcPct val="20000"/>
        </a:spcBef>
        <a:spcAft>
          <a:spcPct val="0"/>
        </a:spcAft>
        <a:buChar char="»"/>
        <a:defRPr sz="3252">
          <a:solidFill>
            <a:schemeClr val="tx1"/>
          </a:solidFill>
          <a:latin typeface="+mn-lt"/>
        </a:defRPr>
      </a:lvl6pPr>
      <a:lvl7pPr marL="7601938" indent="-743238" algn="l" defTabSz="2972949" rtl="0" fontAlgn="base">
        <a:spcBef>
          <a:spcPct val="20000"/>
        </a:spcBef>
        <a:spcAft>
          <a:spcPct val="0"/>
        </a:spcAft>
        <a:buChar char="»"/>
        <a:defRPr sz="3252">
          <a:solidFill>
            <a:schemeClr val="tx1"/>
          </a:solidFill>
          <a:latin typeface="+mn-lt"/>
        </a:defRPr>
      </a:lvl7pPr>
      <a:lvl8pPr marL="8058340" indent="-743238" algn="l" defTabSz="2972949" rtl="0" fontAlgn="base">
        <a:spcBef>
          <a:spcPct val="20000"/>
        </a:spcBef>
        <a:spcAft>
          <a:spcPct val="0"/>
        </a:spcAft>
        <a:buChar char="»"/>
        <a:defRPr sz="3252">
          <a:solidFill>
            <a:schemeClr val="tx1"/>
          </a:solidFill>
          <a:latin typeface="+mn-lt"/>
        </a:defRPr>
      </a:lvl8pPr>
      <a:lvl9pPr marL="8514741" indent="-743238" algn="l" defTabSz="2972949" rtl="0" fontAlgn="base">
        <a:spcBef>
          <a:spcPct val="20000"/>
        </a:spcBef>
        <a:spcAft>
          <a:spcPct val="0"/>
        </a:spcAft>
        <a:buChar char="»"/>
        <a:defRPr sz="325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1pPr>
      <a:lvl2pPr marL="456401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2pPr>
      <a:lvl3pPr marL="912803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3pPr>
      <a:lvl4pPr marL="1369204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4pPr>
      <a:lvl5pPr marL="1825605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5pPr>
      <a:lvl6pPr marL="2282008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6pPr>
      <a:lvl7pPr marL="2738409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7pPr>
      <a:lvl8pPr marL="3194811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8pPr>
      <a:lvl9pPr marL="3651212" algn="l" defTabSz="912803" rtl="0" eaLnBrk="1" latinLnBrk="0" hangingPunct="1">
        <a:defRPr sz="17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AutoShape 60"/>
          <p:cNvSpPr>
            <a:spLocks noChangeArrowheads="1"/>
          </p:cNvSpPr>
          <p:nvPr/>
        </p:nvSpPr>
        <p:spPr bwMode="auto">
          <a:xfrm>
            <a:off x="477703" y="20233441"/>
            <a:ext cx="31950705" cy="59263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square" lIns="91280" tIns="45640" rIns="91280" bIns="45640" anchor="ctr"/>
          <a:lstStyle/>
          <a:p>
            <a:pPr algn="ctr"/>
            <a:r>
              <a:rPr lang="en-US" sz="1742" dirty="0">
                <a:solidFill>
                  <a:srgbClr val="FFB81C"/>
                </a:solidFill>
              </a:rPr>
              <a:t>References</a:t>
            </a:r>
            <a:r>
              <a:rPr lang="en-US" sz="1742" dirty="0">
                <a:solidFill>
                  <a:srgbClr val="FFFFE9"/>
                </a:solidFill>
              </a:rPr>
              <a:t>:</a:t>
            </a:r>
          </a:p>
        </p:txBody>
      </p:sp>
      <p:sp>
        <p:nvSpPr>
          <p:cNvPr id="1428" name="AutoShape 65"/>
          <p:cNvSpPr>
            <a:spLocks noChangeArrowheads="1"/>
          </p:cNvSpPr>
          <p:nvPr/>
        </p:nvSpPr>
        <p:spPr bwMode="auto">
          <a:xfrm>
            <a:off x="23563510" y="11784041"/>
            <a:ext cx="8851763" cy="710599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FFB81C"/>
                </a:solidFill>
              </a:rPr>
              <a:t>Future Endeavors</a:t>
            </a:r>
            <a:endParaRPr lang="en-US" sz="4400" dirty="0">
              <a:solidFill>
                <a:srgbClr val="FFB81C"/>
              </a:solidFill>
            </a:endParaRPr>
          </a:p>
        </p:txBody>
      </p:sp>
      <p:sp>
        <p:nvSpPr>
          <p:cNvPr id="1433" name="AutoShape 55"/>
          <p:cNvSpPr>
            <a:spLocks noChangeArrowheads="1"/>
          </p:cNvSpPr>
          <p:nvPr/>
        </p:nvSpPr>
        <p:spPr bwMode="auto">
          <a:xfrm>
            <a:off x="-778005" y="-185703"/>
            <a:ext cx="34290000" cy="318565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/>
            <a:endParaRPr lang="en-US" dirty="0"/>
          </a:p>
        </p:txBody>
      </p:sp>
      <p:sp>
        <p:nvSpPr>
          <p:cNvPr id="1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24793" y="182480"/>
            <a:ext cx="22856524" cy="2664709"/>
          </a:xfrm>
          <a:noFill/>
          <a:ln>
            <a:miter lim="800000"/>
            <a:headEnd/>
            <a:tailEnd/>
          </a:ln>
        </p:spPr>
        <p:txBody>
          <a:bodyPr vert="horz" wrap="square" lIns="123875" tIns="61939" rIns="123875" bIns="61939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0" dirty="0"/>
              <a:t>Why Patients Don’t Return: Comorbidities and Follow-Up at a Free Eye Clinic</a:t>
            </a:r>
            <a:br>
              <a:rPr lang="en-US" sz="3200" b="0" dirty="0">
                <a:solidFill>
                  <a:schemeClr val="tx1"/>
                </a:solidFill>
                <a:latin typeface="+mn-lt"/>
              </a:rPr>
            </a:br>
            <a:r>
              <a:rPr lang="en-US" sz="3200" b="0" dirty="0">
                <a:latin typeface="+mn-lt"/>
              </a:rPr>
              <a:t>James Whitley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BS, Valeria Villabona-Martinez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MD, Zeila Hobson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BS, Paula A Sepulveda-Beltran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MD, Brenda Kirk</a:t>
            </a:r>
            <a:r>
              <a:rPr lang="en-US" sz="3200" b="0" baseline="30000" dirty="0">
                <a:latin typeface="+mn-lt"/>
              </a:rPr>
              <a:t>1 </a:t>
            </a:r>
            <a:r>
              <a:rPr lang="en-US" sz="3200" b="0" dirty="0">
                <a:latin typeface="+mn-lt"/>
              </a:rPr>
              <a:t>COT, Jay Chhablani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MD, Evan Waxman</a:t>
            </a:r>
            <a:r>
              <a:rPr lang="en-US" sz="3200" b="0" baseline="30000" dirty="0">
                <a:latin typeface="+mn-lt"/>
              </a:rPr>
              <a:t>1</a:t>
            </a:r>
            <a:r>
              <a:rPr lang="en-US" sz="3200" b="0" dirty="0">
                <a:latin typeface="+mn-lt"/>
              </a:rPr>
              <a:t> MD PhD</a:t>
            </a:r>
            <a:br>
              <a:rPr lang="en-US" sz="3200" b="0" dirty="0">
                <a:latin typeface="+mn-lt"/>
              </a:rPr>
            </a:br>
            <a:r>
              <a:rPr lang="en-US" sz="3200" b="0" dirty="0">
                <a:latin typeface="+mn-lt"/>
              </a:rPr>
              <a:t>1. University of Pittsburgh Medical Center, Department of Ophthalmology, Pittsburgh, PA, 15219, USA.</a:t>
            </a:r>
            <a:br>
              <a:rPr lang="en-US" sz="2800" b="0" dirty="0">
                <a:solidFill>
                  <a:schemeClr val="tx1"/>
                </a:solidFill>
                <a:latin typeface="+mn-lt"/>
              </a:rPr>
            </a:br>
            <a:endParaRPr lang="en-US" sz="2800" b="0" dirty="0">
              <a:latin typeface="+mn-lt"/>
            </a:endParaRPr>
          </a:p>
        </p:txBody>
      </p:sp>
      <p:sp>
        <p:nvSpPr>
          <p:cNvPr id="1438" name="Rectangle 13"/>
          <p:cNvSpPr>
            <a:spLocks noChangeArrowheads="1"/>
          </p:cNvSpPr>
          <p:nvPr/>
        </p:nvSpPr>
        <p:spPr bwMode="auto">
          <a:xfrm>
            <a:off x="457201" y="18040966"/>
            <a:ext cx="10475913" cy="497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3856" tIns="61928" rIns="123856" bIns="61928"/>
          <a:lstStyle/>
          <a:p>
            <a:pPr marL="1114064" indent="-1114064" defTabSz="2972949">
              <a:spcBef>
                <a:spcPct val="20000"/>
              </a:spcBef>
            </a:pPr>
            <a:endParaRPr lang="en-US" sz="2323" dirty="0">
              <a:solidFill>
                <a:schemeClr val="tx1"/>
              </a:solidFill>
            </a:endParaRPr>
          </a:p>
        </p:txBody>
      </p:sp>
      <p:sp>
        <p:nvSpPr>
          <p:cNvPr id="1431" name="AutoShape 61"/>
          <p:cNvSpPr>
            <a:spLocks noChangeArrowheads="1"/>
          </p:cNvSpPr>
          <p:nvPr/>
        </p:nvSpPr>
        <p:spPr bwMode="auto">
          <a:xfrm>
            <a:off x="358546" y="11812627"/>
            <a:ext cx="8845297" cy="719134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/>
            <a:r>
              <a:rPr lang="en-US" sz="4400" b="1" dirty="0">
                <a:solidFill>
                  <a:srgbClr val="FFB81C"/>
                </a:solidFill>
              </a:rPr>
              <a:t>Methods</a:t>
            </a:r>
            <a:endParaRPr lang="en-US" sz="4400" dirty="0">
              <a:solidFill>
                <a:srgbClr val="FFB81C"/>
              </a:solidFill>
            </a:endParaRPr>
          </a:p>
        </p:txBody>
      </p:sp>
      <p:sp>
        <p:nvSpPr>
          <p:cNvPr id="1449" name="Text Box 1410"/>
          <p:cNvSpPr txBox="1">
            <a:spLocks noChangeArrowheads="1"/>
          </p:cNvSpPr>
          <p:nvPr/>
        </p:nvSpPr>
        <p:spPr bwMode="auto">
          <a:xfrm>
            <a:off x="16459200" y="4569987"/>
            <a:ext cx="7955280" cy="5926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280" tIns="45640" rIns="91280" bIns="45640">
            <a:spAutoFit/>
          </a:bodyPr>
          <a:lstStyle/>
          <a:p>
            <a:pPr algn="ctr" defTabSz="2972949">
              <a:spcBef>
                <a:spcPct val="50000"/>
              </a:spcBef>
            </a:pPr>
            <a:endParaRPr lang="en-US" sz="3252" dirty="0"/>
          </a:p>
        </p:txBody>
      </p:sp>
      <p:sp>
        <p:nvSpPr>
          <p:cNvPr id="1451" name="Rectangle 1418"/>
          <p:cNvSpPr>
            <a:spLocks noChangeArrowheads="1"/>
          </p:cNvSpPr>
          <p:nvPr/>
        </p:nvSpPr>
        <p:spPr bwMode="auto">
          <a:xfrm>
            <a:off x="16366996" y="9071314"/>
            <a:ext cx="184407" cy="901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1280" tIns="45640" rIns="91280" bIns="45640" anchor="ctr">
            <a:spAutoFit/>
          </a:bodyPr>
          <a:lstStyle/>
          <a:p>
            <a:pPr algn="ctr"/>
            <a:endParaRPr lang="en-US" sz="5261" dirty="0"/>
          </a:p>
        </p:txBody>
      </p:sp>
      <p:sp>
        <p:nvSpPr>
          <p:cNvPr id="44" name="AutoShape 63"/>
          <p:cNvSpPr>
            <a:spLocks noChangeArrowheads="1"/>
          </p:cNvSpPr>
          <p:nvPr/>
        </p:nvSpPr>
        <p:spPr bwMode="auto">
          <a:xfrm>
            <a:off x="10944000" y="11808521"/>
            <a:ext cx="8808783" cy="710599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/>
            <a:endParaRPr lang="en-US" sz="4400" dirty="0"/>
          </a:p>
          <a:p>
            <a:pPr algn="ctr"/>
            <a:r>
              <a:rPr lang="en-US" sz="4400" b="1" dirty="0">
                <a:solidFill>
                  <a:srgbClr val="FFB81C"/>
                </a:solidFill>
              </a:rPr>
              <a:t>Conclusions</a:t>
            </a:r>
          </a:p>
          <a:p>
            <a:pPr algn="ctr"/>
            <a:endParaRPr lang="en-US" sz="5261" dirty="0"/>
          </a:p>
        </p:txBody>
      </p:sp>
      <p:sp>
        <p:nvSpPr>
          <p:cNvPr id="32" name="AutoShape 63">
            <a:extLst>
              <a:ext uri="{FF2B5EF4-FFF2-40B4-BE49-F238E27FC236}">
                <a16:creationId xmlns:a16="http://schemas.microsoft.com/office/drawing/2014/main" id="{FB9D92E1-3A02-4FA0-8B80-5161DCDE5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3330267"/>
            <a:ext cx="8845297" cy="718557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/>
            <a:endParaRPr lang="en-US" sz="4400" dirty="0"/>
          </a:p>
          <a:p>
            <a:pPr algn="ctr"/>
            <a:r>
              <a:rPr lang="en-US" sz="4400" b="1" dirty="0">
                <a:solidFill>
                  <a:srgbClr val="FFB81C"/>
                </a:solidFill>
              </a:rPr>
              <a:t>Introduction and Purpose</a:t>
            </a:r>
          </a:p>
          <a:p>
            <a:endParaRPr lang="en-US" sz="526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59A2C-3E20-429D-A065-E524DAF7C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788" y="-35863"/>
            <a:ext cx="5385264" cy="2692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E95A81-66E4-C0CA-6452-CC4C1A67941C}"/>
              </a:ext>
            </a:extLst>
          </p:cNvPr>
          <p:cNvSpPr txBox="1"/>
          <p:nvPr/>
        </p:nvSpPr>
        <p:spPr>
          <a:xfrm>
            <a:off x="457201" y="4139944"/>
            <a:ext cx="8730995" cy="80945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Patient no-shows are a challenge in healthcare, leading to reduced care continuity, increased system strain and stigma towards patients.</a:t>
            </a:r>
            <a:endParaRPr lang="en-US" dirty="0">
              <a:latin typeface="Arial"/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This study explores the impact of comorbidities, structural barriers and demographics on follow-up appointment adherence.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Understanding these factors can guide targeted interventions to improve patient retention and equity in eye care.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00359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8110F-124A-892A-3584-4DAFA524C528}"/>
              </a:ext>
            </a:extLst>
          </p:cNvPr>
          <p:cNvSpPr txBox="1"/>
          <p:nvPr/>
        </p:nvSpPr>
        <p:spPr>
          <a:xfrm>
            <a:off x="477703" y="12595504"/>
            <a:ext cx="8845296" cy="74789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Surveys were administered at a free ophthalmology clinic.</a:t>
            </a:r>
            <a:endParaRPr lang="en-US" dirty="0">
              <a:latin typeface="Arial"/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For consenting patients, EMR records were reviewed for comorbidities across eight domains (Cardiovascular, Metabolic, Mental Health, Respiratory, Musculoskeletal, Neurologic, Cancer and Other) and follow-up.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Descriptive statistics and Fisher’s Exact/Chi-square tests were used for categorical variable analysis.</a:t>
            </a:r>
            <a:endParaRPr lang="en-US" sz="4000" dirty="0">
              <a:solidFill>
                <a:srgbClr val="7030A0"/>
              </a:solidFill>
              <a:cs typeface="Arial" charset="0"/>
            </a:endParaRPr>
          </a:p>
        </p:txBody>
      </p:sp>
      <p:pic>
        <p:nvPicPr>
          <p:cNvPr id="18" name="Picture 1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79660A2-DC55-BDF7-CCBB-32EDF5B68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869" y="378423"/>
            <a:ext cx="4762500" cy="2057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BE8276-436A-7551-40CA-8631AF299231}"/>
              </a:ext>
            </a:extLst>
          </p:cNvPr>
          <p:cNvSpPr txBox="1"/>
          <p:nvPr/>
        </p:nvSpPr>
        <p:spPr>
          <a:xfrm>
            <a:off x="10933113" y="12649127"/>
            <a:ext cx="8819669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Follow-up was under 50%, revealing eye care continuity gaps.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Hypertension, mood disorders and female sex were linked to better follow-up adherence.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Structural barriers (transportation, weather, scheduling) limit follow-through.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Without tailored solutions, follow- through will remain a major gap in eye care, especially for male and healthier-appearing patients.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7030A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7030A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7030A0"/>
              </a:solidFill>
              <a:cs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EBCAD8-81F5-92DE-0E7B-95EAF9ECC7CB}"/>
              </a:ext>
            </a:extLst>
          </p:cNvPr>
          <p:cNvSpPr txBox="1"/>
          <p:nvPr/>
        </p:nvSpPr>
        <p:spPr>
          <a:xfrm>
            <a:off x="23563510" y="12671971"/>
            <a:ext cx="9211369" cy="809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To explore effective strategies that meet patients where they are with mobile or community-based options.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Partner with Pitt CTSI to develop a multivariable logistic regression model of patient demographics and comorbidities predicting referral rate and follow-up adherence.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  <a:latin typeface="Arial"/>
                <a:cs typeface="Arial"/>
              </a:rPr>
              <a:t>Use model insights to develop strategies that target clinics treating at-risk comorbidities to improve follow-up adherence.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>
              <a:latin typeface="Arial"/>
              <a:cs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CDD598-BDC5-621E-320F-5668C1054E8F}"/>
              </a:ext>
            </a:extLst>
          </p:cNvPr>
          <p:cNvSpPr txBox="1"/>
          <p:nvPr/>
        </p:nvSpPr>
        <p:spPr>
          <a:xfrm>
            <a:off x="3652553" y="21011984"/>
            <a:ext cx="254288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Schuldt, R.; </a:t>
            </a:r>
            <a:r>
              <a:rPr lang="en-US" sz="1400" b="1" dirty="0" err="1">
                <a:solidFill>
                  <a:srgbClr val="7030A0"/>
                </a:solidFill>
              </a:rPr>
              <a:t>Jinnett</a:t>
            </a:r>
            <a:r>
              <a:rPr lang="en-US" sz="1400" b="1" dirty="0">
                <a:solidFill>
                  <a:srgbClr val="7030A0"/>
                </a:solidFill>
              </a:rPr>
              <a:t>, K. Barriers Accessing Specialty Care in the United States: A Patient Perspective. BMC Health Serv Res 2024, 24 (1), 1549. https://</a:t>
            </a:r>
            <a:r>
              <a:rPr lang="en-US" sz="1400" b="1" dirty="0" err="1">
                <a:solidFill>
                  <a:srgbClr val="7030A0"/>
                </a:solidFill>
              </a:rPr>
              <a:t>doi.org</a:t>
            </a:r>
            <a:r>
              <a:rPr lang="en-US" sz="1400" b="1" dirty="0">
                <a:solidFill>
                  <a:srgbClr val="7030A0"/>
                </a:solidFill>
              </a:rPr>
              <a:t>/10.1186/s12913-024-11921-0. </a:t>
            </a:r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7030A0"/>
                </a:solidFill>
              </a:rPr>
              <a:t>Atta, S.; Zaheer, H. A.; Clinger, O.; Liu, P. J.; Waxman, E. L.; McGinnis-Thomas, D.; Sahel, J.-A.; Williams, A. M. Characteristics Associated with Barriers to Eye Care: A Cross-Sectional Survey at a Free Vision Screening Event. Ophthalmic Res 2023, 66 (1), 170–178. https://</a:t>
            </a:r>
            <a:r>
              <a:rPr lang="en-US" sz="1400" b="1" dirty="0" err="1">
                <a:solidFill>
                  <a:srgbClr val="7030A0"/>
                </a:solidFill>
              </a:rPr>
              <a:t>doi.org</a:t>
            </a:r>
            <a:r>
              <a:rPr lang="en-US" sz="1400" b="1" dirty="0">
                <a:solidFill>
                  <a:srgbClr val="7030A0"/>
                </a:solidFill>
              </a:rPr>
              <a:t>/10.1159/000526875. </a:t>
            </a:r>
            <a:endParaRPr lang="en-US" sz="1400" dirty="0">
              <a:solidFill>
                <a:srgbClr val="7030A0"/>
              </a:solidFill>
            </a:endParaRPr>
          </a:p>
          <a:p>
            <a:endParaRPr lang="en-US" sz="1400" dirty="0">
              <a:solidFill>
                <a:srgbClr val="7030A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531565-9B84-86C2-2FB4-49BF5F676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0400" y="3493741"/>
            <a:ext cx="21568801" cy="8050961"/>
          </a:xfrm>
          <a:prstGeom prst="rect">
            <a:avLst/>
          </a:prstGeom>
        </p:spPr>
      </p:pic>
      <p:sp>
        <p:nvSpPr>
          <p:cNvPr id="46" name="AutoShape 63"/>
          <p:cNvSpPr>
            <a:spLocks noChangeArrowheads="1"/>
          </p:cNvSpPr>
          <p:nvPr/>
        </p:nvSpPr>
        <p:spPr bwMode="auto">
          <a:xfrm>
            <a:off x="10933114" y="3330267"/>
            <a:ext cx="12270790" cy="718557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wrap="none" lIns="91280" tIns="45640" rIns="91280" bIns="45640" anchor="ctr"/>
          <a:lstStyle/>
          <a:p>
            <a:pPr algn="ctr"/>
            <a:endParaRPr lang="en-US" sz="5261" dirty="0"/>
          </a:p>
          <a:p>
            <a:pPr algn="ctr"/>
            <a:r>
              <a:rPr lang="en-US" sz="4400" b="1" dirty="0">
                <a:solidFill>
                  <a:srgbClr val="FFB81C"/>
                </a:solidFill>
              </a:rPr>
              <a:t>Results</a:t>
            </a:r>
          </a:p>
          <a:p>
            <a:pPr algn="ctr"/>
            <a:endParaRPr lang="en-US" sz="52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9781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9781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3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82b746-f964-42b4-9d83-050fc8a713dc" xsi:nil="true"/>
    <lcf76f155ced4ddcb4097134ff3c332f xmlns="2c9417ee-7a54-4afa-be34-65195f76619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5A2E1A63862845AA4EBD90976C15FB" ma:contentTypeVersion="11" ma:contentTypeDescription="Create a new document." ma:contentTypeScope="" ma:versionID="669a5e6ec1f73abb3a873c196162c993">
  <xsd:schema xmlns:xsd="http://www.w3.org/2001/XMLSchema" xmlns:xs="http://www.w3.org/2001/XMLSchema" xmlns:p="http://schemas.microsoft.com/office/2006/metadata/properties" xmlns:ns2="2c9417ee-7a54-4afa-be34-65195f76619c" xmlns:ns3="ce82b746-f964-42b4-9d83-050fc8a713dc" targetNamespace="http://schemas.microsoft.com/office/2006/metadata/properties" ma:root="true" ma:fieldsID="72f74d5e35e25a62948d269d913224a3" ns2:_="" ns3:_="">
    <xsd:import namespace="2c9417ee-7a54-4afa-be34-65195f76619c"/>
    <xsd:import namespace="ce82b746-f964-42b4-9d83-050fc8a713dc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9417ee-7a54-4afa-be34-65195f76619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7b90debd-ee09-4e04-a4c4-812a7ed26d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2b746-f964-42b4-9d83-050fc8a713d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0ada9df-3303-4346-be0b-eea3e602ff02}" ma:internalName="TaxCatchAll" ma:showField="CatchAllData" ma:web="ce82b746-f964-42b4-9d83-050fc8a71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7560AD-4B98-4CC4-88EC-ADBFE47EEC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0D4569-52F1-44C7-ADE1-6060097B455D}">
  <ds:schemaRefs>
    <ds:schemaRef ds:uri="http://schemas.microsoft.com/office/2006/metadata/properties"/>
    <ds:schemaRef ds:uri="http://schemas.microsoft.com/office/infopath/2007/PartnerControls"/>
    <ds:schemaRef ds:uri="ce82b746-f964-42b4-9d83-050fc8a713dc"/>
    <ds:schemaRef ds:uri="2c9417ee-7a54-4afa-be34-65195f76619c"/>
  </ds:schemaRefs>
</ds:datastoreItem>
</file>

<file path=customXml/itemProps3.xml><?xml version="1.0" encoding="utf-8"?>
<ds:datastoreItem xmlns:ds="http://schemas.openxmlformats.org/officeDocument/2006/customXml" ds:itemID="{3B72B6F2-AA30-4F35-BCE2-0539A5DE5C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9417ee-7a54-4afa-be34-65195f76619c"/>
    <ds:schemaRef ds:uri="ce82b746-f964-42b4-9d83-050fc8a713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8015</TotalTime>
  <Words>425</Words>
  <Application>Microsoft Macintosh PowerPoint</Application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Why Patients Don’t Return: Comorbidities and Follow-Up at a Free Eye Clinic James Whitley1 BS, Valeria Villabona-Martinez1 MD, Zeila Hobson1 BS, Paula A Sepulveda-Beltran1 MD, Brenda Kirk1 COT, Jay Chhablani1 MD, Evan Waxman1 MD PhD 1. University of Pittsburgh Medical Center, Department of Ophthalmology, Pittsburgh, PA, 15219, USA. </vt:lpstr>
    </vt:vector>
  </TitlesOfParts>
  <Company>SciFor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Posters1st</dc:creator>
  <cp:lastModifiedBy>Whitley, James</cp:lastModifiedBy>
  <cp:revision>533</cp:revision>
  <cp:lastPrinted>2012-02-10T21:37:58Z</cp:lastPrinted>
  <dcterms:created xsi:type="dcterms:W3CDTF">2012-02-11T01:18:36Z</dcterms:created>
  <dcterms:modified xsi:type="dcterms:W3CDTF">2025-09-20T01:15:22Z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2025-09-17T17:04:01Z</vt:lpwstr>
  </property>
  <property fmtid="{D5CDD505-2E9C-101B-9397-08002B2CF9AE}" pid="4" name="MSIP_Label_5e4b1be8-281e-475d-98b0-21c3457e5a46_Method">
    <vt:lpwstr>Privileged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1adacca6-dea1-4cfa-b4b4-c338cb952e08</vt:lpwstr>
  </property>
  <property fmtid="{D5CDD505-2E9C-101B-9397-08002B2CF9AE}" pid="8" name="MSIP_Label_5e4b1be8-281e-475d-98b0-21c3457e5a46_ContentBits">
    <vt:lpwstr>0</vt:lpwstr>
  </property>
  <property fmtid="{D5CDD505-2E9C-101B-9397-08002B2CF9AE}" pid="9" name="MSIP_Label_5e4b1be8-281e-475d-98b0-21c3457e5a46_Tag">
    <vt:lpwstr>50, 0, 1, 1</vt:lpwstr>
  </property>
  <property fmtid="{D5CDD505-2E9C-101B-9397-08002B2CF9AE}" pid="10" name="ContentTypeId">
    <vt:lpwstr>0x0101008C5A2E1A63862845AA4EBD90976C15FB</vt:lpwstr>
  </property>
  <property fmtid="{D5CDD505-2E9C-101B-9397-08002B2CF9AE}" pid="11" name="MediaServiceImageTags">
    <vt:lpwstr/>
  </property>
</Properties>
</file>